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71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57F"/>
    <a:srgbClr val="FFF2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614" autoAdjust="0"/>
    <p:restoredTop sz="94660"/>
  </p:normalViewPr>
  <p:slideViewPr>
    <p:cSldViewPr>
      <p:cViewPr varScale="1">
        <p:scale>
          <a:sx n="86" d="100"/>
          <a:sy n="86" d="100"/>
        </p:scale>
        <p:origin x="-63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430A-33F8-4A10-B3CD-BB957C98EB3A}" type="datetimeFigureOut">
              <a:rPr lang="it-IT" smtClean="0"/>
              <a:t>18/06/2017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AF99-2347-4F62-9BA3-B2CAEFCA06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7779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430A-33F8-4A10-B3CD-BB957C98EB3A}" type="datetimeFigureOut">
              <a:rPr lang="it-IT" smtClean="0"/>
              <a:t>18/06/2017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AF99-2347-4F62-9BA3-B2CAEFCA06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231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430A-33F8-4A10-B3CD-BB957C98EB3A}" type="datetimeFigureOut">
              <a:rPr lang="it-IT" smtClean="0"/>
              <a:t>18/06/2017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AF99-2347-4F62-9BA3-B2CAEFCA06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395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430A-33F8-4A10-B3CD-BB957C98EB3A}" type="datetimeFigureOut">
              <a:rPr lang="it-IT" smtClean="0"/>
              <a:t>18/06/2017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AF99-2347-4F62-9BA3-B2CAEFCA06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9879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430A-33F8-4A10-B3CD-BB957C98EB3A}" type="datetimeFigureOut">
              <a:rPr lang="it-IT" smtClean="0"/>
              <a:t>18/06/2017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AF99-2347-4F62-9BA3-B2CAEFCA06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310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430A-33F8-4A10-B3CD-BB957C98EB3A}" type="datetimeFigureOut">
              <a:rPr lang="it-IT" smtClean="0"/>
              <a:t>18/06/2017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AF99-2347-4F62-9BA3-B2CAEFCA06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945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430A-33F8-4A10-B3CD-BB957C98EB3A}" type="datetimeFigureOut">
              <a:rPr lang="it-IT" smtClean="0"/>
              <a:t>18/06/2017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AF99-2347-4F62-9BA3-B2CAEFCA06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6163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430A-33F8-4A10-B3CD-BB957C98EB3A}" type="datetimeFigureOut">
              <a:rPr lang="it-IT" smtClean="0"/>
              <a:t>18/06/2017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AF99-2347-4F62-9BA3-B2CAEFCA06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335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430A-33F8-4A10-B3CD-BB957C98EB3A}" type="datetimeFigureOut">
              <a:rPr lang="it-IT" smtClean="0"/>
              <a:t>18/06/2017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AF99-2347-4F62-9BA3-B2CAEFCA06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1926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430A-33F8-4A10-B3CD-BB957C98EB3A}" type="datetimeFigureOut">
              <a:rPr lang="it-IT" smtClean="0"/>
              <a:t>18/06/2017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AF99-2347-4F62-9BA3-B2CAEFCA06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718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C430A-33F8-4A10-B3CD-BB957C98EB3A}" type="datetimeFigureOut">
              <a:rPr lang="it-IT" smtClean="0"/>
              <a:t>18/06/2017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AF99-2347-4F62-9BA3-B2CAEFCA06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812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C430A-33F8-4A10-B3CD-BB957C98EB3A}" type="datetimeFigureOut">
              <a:rPr lang="it-IT" smtClean="0"/>
              <a:t>18/06/2017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AAF99-2347-4F62-9BA3-B2CAEFCA06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924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slide" Target="slide3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video" Target="NULL" TargetMode="External"/><Relationship Id="rId7" Type="http://schemas.openxmlformats.org/officeDocument/2006/relationships/image" Target="../media/image3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4" Type="http://schemas.microsoft.com/office/2007/relationships/media" Target="../media/media3.wmv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slide" Target="slide3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slide" Target="slide11.xml"/><Relationship Id="rId18" Type="http://schemas.openxmlformats.org/officeDocument/2006/relationships/image" Target="../media/image11.jpeg"/><Relationship Id="rId3" Type="http://schemas.openxmlformats.org/officeDocument/2006/relationships/image" Target="../media/image5.jpeg"/><Relationship Id="rId21" Type="http://schemas.openxmlformats.org/officeDocument/2006/relationships/slide" Target="slide15.xml"/><Relationship Id="rId7" Type="http://schemas.openxmlformats.org/officeDocument/2006/relationships/image" Target="../media/image9.jpeg"/><Relationship Id="rId12" Type="http://schemas.openxmlformats.org/officeDocument/2006/relationships/slide" Target="slide10.xml"/><Relationship Id="rId17" Type="http://schemas.openxmlformats.org/officeDocument/2006/relationships/slide" Target="slide6.xml"/><Relationship Id="rId2" Type="http://schemas.openxmlformats.org/officeDocument/2006/relationships/image" Target="../media/image4.jpeg"/><Relationship Id="rId16" Type="http://schemas.openxmlformats.org/officeDocument/2006/relationships/slide" Target="slide12.xml"/><Relationship Id="rId20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slide" Target="slide7.xml"/><Relationship Id="rId5" Type="http://schemas.openxmlformats.org/officeDocument/2006/relationships/image" Target="../media/image7.jpeg"/><Relationship Id="rId15" Type="http://schemas.openxmlformats.org/officeDocument/2006/relationships/slide" Target="slide5.xml"/><Relationship Id="rId10" Type="http://schemas.openxmlformats.org/officeDocument/2006/relationships/slide" Target="slide9.xml"/><Relationship Id="rId19" Type="http://schemas.openxmlformats.org/officeDocument/2006/relationships/slide" Target="slide14.xml"/><Relationship Id="rId4" Type="http://schemas.openxmlformats.org/officeDocument/2006/relationships/image" Target="../media/image6.jpeg"/><Relationship Id="rId9" Type="http://schemas.openxmlformats.org/officeDocument/2006/relationships/slide" Target="slide4.xml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slide" Target="slide3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slide" Target="slide3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slide" Target="slide3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slide" Target="slide3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48168" y="404664"/>
            <a:ext cx="7772400" cy="2520280"/>
          </a:xfrm>
        </p:spPr>
        <p:txBody>
          <a:bodyPr>
            <a:normAutofit fontScale="90000"/>
          </a:bodyPr>
          <a:lstStyle/>
          <a:p>
            <a:r>
              <a:rPr lang="it-IT" sz="2000" b="1" dirty="0"/>
              <a:t>LICEO SCIENTIFICO "M. G. VIDA" - CREMONA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b="1" dirty="0"/>
              <a:t>ESAMI DI STATO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b="1" dirty="0"/>
              <a:t>Alunno: David Bianchi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b="1" dirty="0"/>
              <a:t>Classe V, sez. BS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b="1" dirty="0"/>
              <a:t>A.S. 2016/17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b="1" dirty="0"/>
              <a:t>DISCIPLINE </a:t>
            </a:r>
            <a:r>
              <a:rPr lang="it-IT" sz="2000" b="1" dirty="0" smtClean="0"/>
              <a:t>SCIENTIFICHE </a:t>
            </a:r>
            <a:r>
              <a:rPr lang="it-IT" sz="2000" b="1" i="1" dirty="0" smtClean="0"/>
              <a:t>VERSUS</a:t>
            </a:r>
            <a:r>
              <a:rPr lang="it-IT" sz="2000" b="1" dirty="0" smtClean="0"/>
              <a:t> DISCIPLINA </a:t>
            </a:r>
            <a:r>
              <a:rPr lang="it-IT" sz="2000" b="1" dirty="0"/>
              <a:t>SPORTIVA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b="1" dirty="0"/>
              <a:t>DIVAGAZIONI SUL TIRO CON L’ARCO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252" y="2708920"/>
            <a:ext cx="493091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346" y="2437749"/>
            <a:ext cx="4924044" cy="401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7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t="-32000" r="-1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2700" b="1" dirty="0" smtClean="0"/>
              <a:t>ARTE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3707904" y="943388"/>
            <a:ext cx="1852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SAN SEBASTIANO</a:t>
            </a:r>
            <a:endParaRPr lang="it-IT" dirty="0"/>
          </a:p>
        </p:txBody>
      </p:sp>
      <p:pic>
        <p:nvPicPr>
          <p:cNvPr id="6" name="Immagine 5" descr="Gustave Moreau, San Sebastiano, 187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15" y="764704"/>
            <a:ext cx="2301870" cy="3130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ttangolo 6"/>
          <p:cNvSpPr/>
          <p:nvPr/>
        </p:nvSpPr>
        <p:spPr>
          <a:xfrm>
            <a:off x="12129" y="4118043"/>
            <a:ext cx="3095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Gustave </a:t>
            </a:r>
            <a:r>
              <a:rPr lang="it-IT" sz="1600" b="1" dirty="0" smtClean="0"/>
              <a:t>Moreau</a:t>
            </a:r>
            <a:endParaRPr lang="it-IT" sz="1600" dirty="0" smtClean="0"/>
          </a:p>
          <a:p>
            <a:pPr algn="ctr"/>
            <a:r>
              <a:rPr lang="it-IT" sz="1600" dirty="0" smtClean="0"/>
              <a:t>Messaggio </a:t>
            </a:r>
            <a:r>
              <a:rPr lang="it-IT" sz="1600" dirty="0"/>
              <a:t>psicologico tramite la </a:t>
            </a:r>
            <a:r>
              <a:rPr lang="it-IT" sz="1600" dirty="0" smtClean="0"/>
              <a:t> rappresentazione dell’immagine.</a:t>
            </a:r>
            <a:r>
              <a:rPr lang="it-IT" sz="1600" dirty="0"/>
              <a:t> </a:t>
            </a:r>
          </a:p>
        </p:txBody>
      </p:sp>
      <p:pic>
        <p:nvPicPr>
          <p:cNvPr id="11" name="Immagin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39" y="2453258"/>
            <a:ext cx="2376264" cy="2883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ttangolo 12"/>
          <p:cNvSpPr/>
          <p:nvPr/>
        </p:nvSpPr>
        <p:spPr>
          <a:xfrm>
            <a:off x="6022074" y="5350701"/>
            <a:ext cx="31219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 smtClean="0"/>
              <a:t>Autore anonimo</a:t>
            </a:r>
          </a:p>
          <a:p>
            <a:pPr algn="ctr"/>
            <a:r>
              <a:rPr lang="it-IT" sz="1600" dirty="0" smtClean="0"/>
              <a:t>Chiesa S. Sebastiano (Cr) Dimostrazione che non </a:t>
            </a:r>
            <a:r>
              <a:rPr lang="it-IT" sz="1600" dirty="0"/>
              <a:t>tutti </a:t>
            </a:r>
            <a:endParaRPr lang="it-IT" sz="1600" dirty="0" smtClean="0"/>
          </a:p>
          <a:p>
            <a:pPr algn="ctr"/>
            <a:r>
              <a:rPr lang="it-IT" sz="1600" dirty="0" smtClean="0"/>
              <a:t>gli artisti sono in possesso di </a:t>
            </a:r>
          </a:p>
          <a:p>
            <a:pPr algn="ctr"/>
            <a:r>
              <a:rPr lang="it-IT" sz="1600" dirty="0" smtClean="0"/>
              <a:t>nozioni arcieristiche</a:t>
            </a:r>
            <a:endParaRPr lang="it-IT" sz="1600" dirty="0"/>
          </a:p>
        </p:txBody>
      </p:sp>
      <p:pic>
        <p:nvPicPr>
          <p:cNvPr id="15" name="Immagine 14" descr="C:\Users\User\AppData\Local\Microsoft\Windows\INetCache\Content.Word\f051cbfbbd46fb4bc37d4bd9b40b617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40293"/>
            <a:ext cx="2429849" cy="3208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ttangolo 15"/>
          <p:cNvSpPr/>
          <p:nvPr/>
        </p:nvSpPr>
        <p:spPr>
          <a:xfrm>
            <a:off x="2959484" y="5157192"/>
            <a:ext cx="30625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b="1" dirty="0" smtClean="0"/>
              <a:t>               </a:t>
            </a:r>
            <a:r>
              <a:rPr lang="it-IT" sz="1600" b="1" dirty="0" err="1" smtClean="0"/>
              <a:t>Takato</a:t>
            </a:r>
            <a:r>
              <a:rPr lang="it-IT" sz="1600" b="1" dirty="0" smtClean="0"/>
              <a:t> Yamamoto</a:t>
            </a:r>
          </a:p>
          <a:p>
            <a:pPr algn="just"/>
            <a:r>
              <a:rPr lang="it-IT" sz="1600" b="1" dirty="0" smtClean="0"/>
              <a:t>… </a:t>
            </a:r>
            <a:r>
              <a:rPr lang="it-IT" sz="1600" dirty="0" smtClean="0"/>
              <a:t>la </a:t>
            </a:r>
            <a:r>
              <a:rPr lang="it-IT" sz="1600" dirty="0"/>
              <a:t>raffinatezza immaginifica e l'eleganza dei quadri innalzano gli stessi al regno della </a:t>
            </a:r>
            <a:r>
              <a:rPr lang="it-IT" sz="1600" dirty="0" smtClean="0"/>
              <a:t>Decadenza.</a:t>
            </a:r>
            <a:r>
              <a:rPr lang="it-IT" sz="1600" b="1" dirty="0" smtClean="0"/>
              <a:t> </a:t>
            </a:r>
            <a:r>
              <a:rPr lang="it-IT" dirty="0"/>
              <a:t> </a:t>
            </a:r>
          </a:p>
        </p:txBody>
      </p:sp>
      <p:pic>
        <p:nvPicPr>
          <p:cNvPr id="4098" name="Picture 2" descr="C:\Users\User\Desktop\omino con arco per pagina marrone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529" y="6325756"/>
            <a:ext cx="348381" cy="34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81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2700" b="1" dirty="0" smtClean="0"/>
              <a:t>STORIA</a:t>
            </a:r>
            <a:r>
              <a:rPr lang="it-IT" dirty="0" smtClean="0">
                <a:solidFill>
                  <a:srgbClr val="FF0000"/>
                </a:solidFill>
              </a:rPr>
              <a:t/>
            </a:r>
            <a:br>
              <a:rPr lang="it-IT" dirty="0" smtClean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13930"/>
            <a:ext cx="1773898" cy="379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395536" y="836712"/>
            <a:ext cx="84962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 smtClean="0"/>
              <a:t>Il  tiro </a:t>
            </a:r>
            <a:r>
              <a:rPr lang="it-IT" sz="1600" dirty="0"/>
              <a:t>con l’arco </a:t>
            </a:r>
            <a:r>
              <a:rPr lang="it-IT" sz="1600" dirty="0" smtClean="0"/>
              <a:t> nel nostro  Paese compare intorno agli anni venti come </a:t>
            </a:r>
            <a:r>
              <a:rPr lang="it-IT" sz="1600" dirty="0"/>
              <a:t>attività sportiva femminile, </a:t>
            </a:r>
            <a:endParaRPr lang="it-IT" sz="1600" dirty="0" smtClean="0"/>
          </a:p>
          <a:p>
            <a:pPr algn="just"/>
            <a:r>
              <a:rPr lang="it-IT" sz="1600" dirty="0" smtClean="0"/>
              <a:t>e </a:t>
            </a:r>
            <a:r>
              <a:rPr lang="it-IT" sz="1600" dirty="0"/>
              <a:t>per di più in un periodo, il fascismo, in cui le donne sono legate a determinati stereotipi di </a:t>
            </a:r>
            <a:r>
              <a:rPr lang="it-IT" sz="1600" dirty="0" smtClean="0"/>
              <a:t>moglie </a:t>
            </a:r>
            <a:r>
              <a:rPr lang="it-IT" sz="1600" dirty="0"/>
              <a:t>e madre. Il </a:t>
            </a:r>
            <a:r>
              <a:rPr lang="it-IT" sz="1600" dirty="0" smtClean="0"/>
              <a:t>tiro con </a:t>
            </a:r>
            <a:r>
              <a:rPr lang="it-IT" sz="1600" dirty="0"/>
              <a:t>l’arco </a:t>
            </a:r>
            <a:r>
              <a:rPr lang="it-IT" sz="1600" dirty="0" smtClean="0"/>
              <a:t>permetteva di mantenere </a:t>
            </a:r>
            <a:r>
              <a:rPr lang="it-IT" sz="1600" dirty="0"/>
              <a:t>un atteggiamento aggraziato e decoroso.</a:t>
            </a:r>
          </a:p>
          <a:p>
            <a:pPr algn="just"/>
            <a:endParaRPr lang="it-IT" sz="1600" dirty="0"/>
          </a:p>
        </p:txBody>
      </p:sp>
      <p:pic>
        <p:nvPicPr>
          <p:cNvPr id="7" name="Immagin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13930"/>
            <a:ext cx="4811688" cy="283341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148" y="4509120"/>
            <a:ext cx="3839208" cy="168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tangolo 8"/>
          <p:cNvSpPr/>
          <p:nvPr/>
        </p:nvSpPr>
        <p:spPr>
          <a:xfrm>
            <a:off x="539552" y="5177525"/>
            <a:ext cx="3197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smtClean="0"/>
              <a:t>Il contrasto evidente del corpo di </a:t>
            </a:r>
            <a:r>
              <a:rPr lang="it-IT" sz="1600" b="1" dirty="0" err="1" smtClean="0"/>
              <a:t>Khatuna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Lorig</a:t>
            </a:r>
            <a:r>
              <a:rPr lang="it-IT" sz="1600" b="1" dirty="0" smtClean="0"/>
              <a:t>, atleta </a:t>
            </a:r>
            <a:r>
              <a:rPr lang="it-IT" sz="1600" b="1" dirty="0"/>
              <a:t>olimpionica </a:t>
            </a:r>
          </a:p>
        </p:txBody>
      </p:sp>
      <p:pic>
        <p:nvPicPr>
          <p:cNvPr id="10" name="Picture 2" descr="C:\Users\User\Desktop\omino con arco per pagina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696" y="6257177"/>
            <a:ext cx="275965" cy="27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71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5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iovinezz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93.6352" end="153640.6721"/>
                  <p14:fade out="3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457878"/>
            <a:ext cx="609600" cy="609600"/>
          </a:xfrm>
          <a:prstGeom prst="rect">
            <a:avLst/>
          </a:prstGeom>
        </p:spPr>
      </p:pic>
      <p:pic>
        <p:nvPicPr>
          <p:cNvPr id="6" name="a_roma_le_giovani_italiane_praticano_il_tiro_allarco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3593.6432"/>
                  <p14:fade out="3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3687" y="762678"/>
            <a:ext cx="5743525" cy="4594820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2700" b="1" dirty="0" smtClean="0"/>
              <a:t>VIDEO</a:t>
            </a:r>
            <a:r>
              <a:rPr lang="it-IT" dirty="0" smtClean="0">
                <a:solidFill>
                  <a:srgbClr val="FF0000"/>
                </a:solidFill>
              </a:rPr>
              <a:t/>
            </a:r>
            <a:br>
              <a:rPr lang="it-IT" dirty="0" smtClean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8" name="Immagin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695" y="6257177"/>
            <a:ext cx="275965" cy="27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0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85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2700" b="1" dirty="0" smtClean="0">
                <a:solidFill>
                  <a:schemeClr val="bg1"/>
                </a:solidFill>
              </a:rPr>
              <a:t>MAI</a:t>
            </a:r>
            <a:r>
              <a:rPr lang="it-IT" dirty="0" smtClean="0">
                <a:solidFill>
                  <a:schemeClr val="bg1"/>
                </a:solidFill>
              </a:rPr>
              <a:t/>
            </a:r>
            <a:br>
              <a:rPr lang="it-IT" dirty="0" smtClean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012743" y="670174"/>
            <a:ext cx="1451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MAI SENTITO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2627784" y="393175"/>
            <a:ext cx="5544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dirty="0" smtClean="0"/>
              <a:t>Per </a:t>
            </a:r>
            <a:r>
              <a:rPr lang="it-IT" dirty="0"/>
              <a:t>avere un’idea di quanto grande appaia il centro del bersaglio dalla linea di tiro </a:t>
            </a:r>
            <a:r>
              <a:rPr lang="it-IT" dirty="0" smtClean="0"/>
              <a:t>olimpica, </a:t>
            </a:r>
            <a:r>
              <a:rPr lang="it-IT" dirty="0"/>
              <a:t>provate a tenere una puntina da disegno di fronte a voi con il braccio teso!</a:t>
            </a:r>
          </a:p>
        </p:txBody>
      </p:sp>
      <p:sp>
        <p:nvSpPr>
          <p:cNvPr id="6" name="Rettangolo 5"/>
          <p:cNvSpPr/>
          <p:nvPr/>
        </p:nvSpPr>
        <p:spPr>
          <a:xfrm>
            <a:off x="1026529" y="1854386"/>
            <a:ext cx="1437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MAI “FATTO”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2627784" y="1550633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/>
              <a:t>… il doping </a:t>
            </a:r>
            <a:r>
              <a:rPr lang="it-IT" dirty="0"/>
              <a:t>nelle specialità di </a:t>
            </a:r>
            <a:r>
              <a:rPr lang="it-IT" dirty="0" smtClean="0"/>
              <a:t>tiro, i </a:t>
            </a:r>
            <a:r>
              <a:rPr lang="it-IT" dirty="0"/>
              <a:t>beta-bloccanti,  in grado di "mettere a riposo" il cuore, riducendo la frequenza cardiaca, </a:t>
            </a:r>
            <a:r>
              <a:rPr lang="it-IT" dirty="0" smtClean="0"/>
              <a:t>riducendo </a:t>
            </a:r>
            <a:r>
              <a:rPr lang="it-IT" dirty="0"/>
              <a:t>la sua eccitabilità, con effetto anche sulla pressione arteriosa.</a:t>
            </a:r>
          </a:p>
        </p:txBody>
      </p:sp>
      <p:sp>
        <p:nvSpPr>
          <p:cNvPr id="8" name="Rettangolo 7"/>
          <p:cNvSpPr/>
          <p:nvPr/>
        </p:nvSpPr>
        <p:spPr>
          <a:xfrm>
            <a:off x="1147844" y="4365104"/>
            <a:ext cx="1316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MAI “FARE”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052" y="2925871"/>
            <a:ext cx="5426348" cy="35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User\Desktop\omino con arco per pagina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696" y="6257177"/>
            <a:ext cx="275965" cy="27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4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368920"/>
              </p:ext>
            </p:extLst>
          </p:nvPr>
        </p:nvGraphicFramePr>
        <p:xfrm>
          <a:off x="1733549" y="1844824"/>
          <a:ext cx="5676900" cy="299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PHOTO-PAINT" r:id="rId3" imgW="6304762" imgH="3295238" progId="CorelPhotoPaint.Image.12">
                  <p:embed/>
                </p:oleObj>
              </mc:Choice>
              <mc:Fallback>
                <p:oleObj name="PHOTO-PAINT" r:id="rId3" imgW="6304762" imgH="3295238" progId="CorelPhotoPaint.Imag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3549" y="1844824"/>
                        <a:ext cx="5676900" cy="299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ttangolo 4"/>
          <p:cNvSpPr/>
          <p:nvPr/>
        </p:nvSpPr>
        <p:spPr>
          <a:xfrm>
            <a:off x="1619672" y="5247422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/>
              <a:t>Non sempre si può avere una forma </a:t>
            </a:r>
            <a:r>
              <a:rPr lang="it-IT" dirty="0"/>
              <a:t>fisica come </a:t>
            </a:r>
            <a:r>
              <a:rPr lang="it-IT" dirty="0" err="1"/>
              <a:t>Khatuna</a:t>
            </a:r>
            <a:r>
              <a:rPr lang="it-IT" dirty="0"/>
              <a:t> </a:t>
            </a:r>
            <a:r>
              <a:rPr lang="it-IT" dirty="0" err="1" smtClean="0"/>
              <a:t>Lorig</a:t>
            </a:r>
            <a:r>
              <a:rPr lang="it-IT" dirty="0" smtClean="0"/>
              <a:t> e lo  sport  ci </a:t>
            </a:r>
            <a:r>
              <a:rPr lang="it-IT" dirty="0"/>
              <a:t>insegna </a:t>
            </a:r>
            <a:r>
              <a:rPr lang="it-IT" dirty="0" smtClean="0"/>
              <a:t>che </a:t>
            </a:r>
            <a:r>
              <a:rPr lang="it-IT" dirty="0"/>
              <a:t>i corpi </a:t>
            </a:r>
            <a:r>
              <a:rPr lang="it-IT" dirty="0" smtClean="0"/>
              <a:t> atletici </a:t>
            </a:r>
            <a:r>
              <a:rPr lang="it-IT" dirty="0"/>
              <a:t>sono spesso fuori </a:t>
            </a:r>
            <a:r>
              <a:rPr lang="it-IT" dirty="0" smtClean="0"/>
              <a:t>norma.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3348729" y="1165394"/>
            <a:ext cx="2662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Olimpiadi Agosto 2016 </a:t>
            </a:r>
            <a:endParaRPr lang="it-IT" dirty="0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2700" b="1" dirty="0" smtClean="0"/>
              <a:t>LE ATLETE DELL’ARCO?</a:t>
            </a:r>
            <a:r>
              <a:rPr lang="it-IT" dirty="0" smtClean="0">
                <a:solidFill>
                  <a:srgbClr val="FF0000"/>
                </a:solidFill>
              </a:rPr>
              <a:t/>
            </a:r>
            <a:br>
              <a:rPr lang="it-IT" dirty="0" smtClean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User\Desktop\omino con arco per pagina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696" y="6257177"/>
            <a:ext cx="275965" cy="27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69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rrow+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03613"/>
            <a:ext cx="609600" cy="609600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4644008" y="189993"/>
            <a:ext cx="2664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</a:rPr>
              <a:t>CONCLUSIONE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3203848" y="925074"/>
            <a:ext cx="55037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Mi sono regalato tante </a:t>
            </a:r>
            <a:r>
              <a:rPr lang="it-IT" sz="2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emozioni e </a:t>
            </a:r>
          </a:p>
          <a:p>
            <a:pPr algn="ctr"/>
            <a:r>
              <a:rPr lang="it-IT" sz="2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tanti </a:t>
            </a:r>
            <a:r>
              <a:rPr lang="it-IT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podi, </a:t>
            </a:r>
            <a:r>
              <a:rPr lang="it-IT" sz="2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molti </a:t>
            </a:r>
            <a:r>
              <a:rPr lang="it-IT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ori </a:t>
            </a:r>
            <a:r>
              <a:rPr lang="it-IT" sz="2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e </a:t>
            </a:r>
            <a:r>
              <a:rPr lang="it-IT" sz="2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anche sconfitte</a:t>
            </a:r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7799323" y="312623"/>
            <a:ext cx="1039239" cy="376393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sz="400" b="1" dirty="0" smtClean="0"/>
              <a:t>CONCLUSIONE</a:t>
            </a:r>
            <a:r>
              <a:rPr lang="it-IT" sz="400" dirty="0" smtClean="0">
                <a:solidFill>
                  <a:srgbClr val="FF0000"/>
                </a:solidFill>
              </a:rPr>
              <a:t/>
            </a:r>
            <a:br>
              <a:rPr lang="it-IT" sz="400" dirty="0" smtClean="0">
                <a:solidFill>
                  <a:srgbClr val="FF0000"/>
                </a:solidFill>
              </a:rPr>
            </a:br>
            <a:endParaRPr lang="it-IT" sz="400" dirty="0">
              <a:solidFill>
                <a:srgbClr val="FF0000"/>
              </a:solidFill>
            </a:endParaRPr>
          </a:p>
        </p:txBody>
      </p:sp>
      <p:pic>
        <p:nvPicPr>
          <p:cNvPr id="27" name="Immagine 2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943439"/>
            <a:ext cx="4759989" cy="3066913"/>
          </a:xfrm>
          <a:prstGeom prst="rect">
            <a:avLst/>
          </a:prstGeom>
          <a:effectLst>
            <a:outerShdw blurRad="50800" dist="63500" dir="7800000" sx="101000" sy="101000" algn="tr" rotWithShape="0">
              <a:prstClr val="black">
                <a:alpha val="43000"/>
              </a:prstClr>
            </a:outerShdw>
          </a:effectLst>
        </p:spPr>
      </p:pic>
      <p:sp>
        <p:nvSpPr>
          <p:cNvPr id="28" name="Rettangolo 27"/>
          <p:cNvSpPr/>
          <p:nvPr/>
        </p:nvSpPr>
        <p:spPr>
          <a:xfrm>
            <a:off x="3491880" y="5128031"/>
            <a:ext cx="4827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/>
              <a:t>Sportivo ogni minuto di ogni ora </a:t>
            </a:r>
            <a:endParaRPr lang="it-IT" sz="2400" b="1" dirty="0" smtClean="0"/>
          </a:p>
          <a:p>
            <a:pPr algn="ctr"/>
            <a:r>
              <a:rPr lang="it-IT" sz="2400" b="1" dirty="0" smtClean="0"/>
              <a:t>di </a:t>
            </a:r>
            <a:r>
              <a:rPr lang="it-IT" sz="2400" b="1" dirty="0"/>
              <a:t>tutti i giorni. </a:t>
            </a:r>
            <a:endParaRPr lang="it-IT" sz="2400" b="1" dirty="0" smtClean="0"/>
          </a:p>
          <a:p>
            <a:pPr algn="ctr"/>
            <a:r>
              <a:rPr lang="it-IT" sz="2400" b="1" dirty="0" smtClean="0"/>
              <a:t>Non </a:t>
            </a:r>
            <a:r>
              <a:rPr lang="it-IT" sz="2400" b="1" dirty="0"/>
              <a:t>solo con un arco in mano.</a:t>
            </a:r>
          </a:p>
        </p:txBody>
      </p:sp>
      <p:pic>
        <p:nvPicPr>
          <p:cNvPr id="3074" name="Picture 2" descr="C:\Users\User\Desktop\omino con arco per pagina verde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086" y="6163080"/>
            <a:ext cx="3619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71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49"/>
                            </p:stCondLst>
                            <p:childTnLst>
                              <p:par>
                                <p:cTn id="13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49"/>
                            </p:stCondLst>
                            <p:childTnLst>
                              <p:par>
                                <p:cTn id="1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249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49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3" grpId="0"/>
      <p:bldP spid="23" grpId="1"/>
      <p:bldP spid="26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2700" b="1" dirty="0" smtClean="0">
                <a:solidFill>
                  <a:schemeClr val="bg1"/>
                </a:solidFill>
              </a:rPr>
              <a:t>THE END</a:t>
            </a:r>
            <a:r>
              <a:rPr lang="it-IT" dirty="0" smtClean="0">
                <a:solidFill>
                  <a:srgbClr val="FF0000"/>
                </a:solidFill>
              </a:rPr>
              <a:t/>
            </a:r>
            <a:br>
              <a:rPr lang="it-IT" dirty="0" smtClean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\Desktop\1 centro logo lice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60" y="1700808"/>
            <a:ext cx="3927987" cy="392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2 centro logo lice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57" y="1706944"/>
            <a:ext cx="3927988" cy="393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3 centro logo lice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58" y="1710050"/>
            <a:ext cx="3927987" cy="392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4 centro logo lice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260" y="1708497"/>
            <a:ext cx="3927987" cy="392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5 centro logo lice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260" y="1710050"/>
            <a:ext cx="3931093" cy="393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341316" y="908720"/>
            <a:ext cx="2448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71000"/>
                    </a:prstClr>
                  </a:outerShdw>
                </a:effectLst>
              </a:rPr>
              <a:t>David </a:t>
            </a:r>
            <a:r>
              <a:rPr lang="it-IT" b="1" dirty="0"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71000"/>
                    </a:prstClr>
                  </a:outerShdw>
                </a:effectLst>
              </a:rPr>
              <a:t>Bianchi</a:t>
            </a:r>
            <a:br>
              <a:rPr lang="it-IT" b="1" dirty="0"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71000"/>
                    </a:prstClr>
                  </a:outerShdw>
                </a:effectLst>
              </a:rPr>
            </a:br>
            <a:r>
              <a:rPr lang="it-IT" b="1" dirty="0"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71000"/>
                    </a:prstClr>
                  </a:outerShdw>
                </a:effectLst>
              </a:rPr>
              <a:t>Classe </a:t>
            </a:r>
            <a:r>
              <a:rPr lang="it-IT" b="1" dirty="0" smtClean="0"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71000"/>
                    </a:prstClr>
                  </a:outerShdw>
                </a:effectLst>
              </a:rPr>
              <a:t>V </a:t>
            </a:r>
            <a:r>
              <a:rPr lang="it-IT" b="1" dirty="0"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71000"/>
                    </a:prstClr>
                  </a:outerShdw>
                </a:effectLst>
              </a:rPr>
              <a:t>sez. BS</a:t>
            </a:r>
            <a:br>
              <a:rPr lang="it-IT" b="1" dirty="0"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71000"/>
                    </a:prstClr>
                  </a:outerShdw>
                </a:effectLst>
              </a:rPr>
            </a:br>
            <a:r>
              <a:rPr lang="it-IT" b="1" dirty="0"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71000"/>
                    </a:prstClr>
                  </a:outerShdw>
                </a:effectLst>
              </a:rPr>
              <a:t>A.S. </a:t>
            </a:r>
            <a:r>
              <a:rPr lang="it-IT" b="1" dirty="0" smtClean="0"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71000"/>
                    </a:prstClr>
                  </a:outerShdw>
                </a:effectLst>
              </a:rPr>
              <a:t>2016/17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2285751" y="5077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67000"/>
                    </a:prstClr>
                  </a:outerShdw>
                </a:effectLst>
              </a:rPr>
              <a:t>LICEO SCIENTIFICO "M. G. VIDA" - CREMONA</a:t>
            </a:r>
            <a:r>
              <a:rPr lang="it-IT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67000"/>
                    </a:prstClr>
                  </a:outerShdw>
                </a:effectLst>
              </a:rPr>
              <a:t/>
            </a:r>
            <a:br>
              <a:rPr lang="it-IT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67000"/>
                    </a:prstClr>
                  </a:outerShdw>
                </a:effectLst>
              </a:rPr>
            </a:br>
            <a:endParaRPr lang="it-IT" dirty="0"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67000"/>
                  </a:prstClr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823903" y="5793622"/>
            <a:ext cx="1483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/>
              <a:t>THE END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47764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500"/>
                            </p:stCondLst>
                            <p:childTnLst>
                              <p:par>
                                <p:cTn id="30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15948" y="4811960"/>
            <a:ext cx="6552396" cy="11521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it-IT" sz="1500" dirty="0"/>
          </a:p>
          <a:p>
            <a:pPr marL="0" indent="0" algn="ctr">
              <a:buNone/>
            </a:pPr>
            <a:r>
              <a:rPr lang="it-IT" sz="1600" dirty="0" smtClean="0"/>
              <a:t>"Possano gli Dai </a:t>
            </a:r>
            <a:r>
              <a:rPr lang="it-IT" sz="1600" dirty="0"/>
              <a:t>darci forza per tirare la corda fino alla guancia, la freccia fino alla punta, e scoccare </a:t>
            </a:r>
            <a:r>
              <a:rPr lang="it-IT" sz="1600" dirty="0" smtClean="0"/>
              <a:t>l'asta, </a:t>
            </a:r>
            <a:r>
              <a:rPr lang="it-IT" sz="1600" dirty="0"/>
              <a:t>finche vita perduri". </a:t>
            </a:r>
          </a:p>
          <a:p>
            <a:endParaRPr lang="it-IT" dirty="0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2700" b="1" dirty="0" smtClean="0"/>
              <a:t>PREMESSA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1151620" y="836712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/>
              <a:t>UNA SCOMMESSA CON ME </a:t>
            </a:r>
            <a:r>
              <a:rPr lang="it-IT" b="1" dirty="0" smtClean="0"/>
              <a:t>STESSO CON </a:t>
            </a:r>
            <a:r>
              <a:rPr lang="it-IT" b="1" dirty="0"/>
              <a:t>LA VOGLIA DI FARE </a:t>
            </a:r>
            <a:r>
              <a:rPr lang="it-IT" b="1" dirty="0" smtClean="0"/>
              <a:t>CENTRO </a:t>
            </a:r>
          </a:p>
          <a:p>
            <a:pPr algn="just"/>
            <a:r>
              <a:rPr lang="it-IT" b="1" dirty="0" smtClean="0"/>
              <a:t>OGNI </a:t>
            </a:r>
            <a:r>
              <a:rPr lang="it-IT" b="1" dirty="0"/>
              <a:t>TAPPA </a:t>
            </a:r>
            <a:r>
              <a:rPr lang="it-IT" b="1" dirty="0" smtClean="0"/>
              <a:t> IMPORTANTE </a:t>
            </a:r>
            <a:r>
              <a:rPr lang="it-IT" b="1" dirty="0"/>
              <a:t>DELLA MIA VITA DIVENTA UN BERSAGLIO </a:t>
            </a:r>
          </a:p>
        </p:txBody>
      </p:sp>
      <p:sp>
        <p:nvSpPr>
          <p:cNvPr id="4" name="Rettangolo 3"/>
          <p:cNvSpPr/>
          <p:nvPr/>
        </p:nvSpPr>
        <p:spPr>
          <a:xfrm>
            <a:off x="2915816" y="1652320"/>
            <a:ext cx="31901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1600" dirty="0"/>
              <a:t>Sono un agonista dalla tenera </a:t>
            </a:r>
            <a:r>
              <a:rPr lang="it-IT" sz="1600" dirty="0" smtClean="0"/>
              <a:t>età… </a:t>
            </a:r>
            <a:r>
              <a:rPr lang="it-IT" sz="1600" dirty="0"/>
              <a:t> </a:t>
            </a:r>
          </a:p>
        </p:txBody>
      </p:sp>
      <p:sp>
        <p:nvSpPr>
          <p:cNvPr id="6" name="Rettangolo 5"/>
          <p:cNvSpPr/>
          <p:nvPr/>
        </p:nvSpPr>
        <p:spPr>
          <a:xfrm>
            <a:off x="865277" y="5805264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i="1" dirty="0" err="1"/>
              <a:t>Saxton</a:t>
            </a:r>
            <a:r>
              <a:rPr lang="it-IT" sz="1200" i="1" dirty="0"/>
              <a:t> </a:t>
            </a:r>
            <a:r>
              <a:rPr lang="it-IT" sz="1200" i="1" dirty="0" err="1"/>
              <a:t>Temple</a:t>
            </a:r>
            <a:r>
              <a:rPr lang="it-IT" sz="1200" i="1" dirty="0"/>
              <a:t> Papa (4 settembre 1875 - 8 Agosto, 1926) medico e insegnante americano, padre della moderna caccia con l’arco  e noto per il suo stretto rapporto con le ultime tribù degli indiani d’America.  </a:t>
            </a:r>
            <a:endParaRPr lang="it-IT" sz="1200" dirty="0"/>
          </a:p>
        </p:txBody>
      </p:sp>
      <p:sp>
        <p:nvSpPr>
          <p:cNvPr id="7" name="Rettangolo 6"/>
          <p:cNvSpPr/>
          <p:nvPr/>
        </p:nvSpPr>
        <p:spPr>
          <a:xfrm>
            <a:off x="1306512" y="2204863"/>
            <a:ext cx="6408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Non è stato facile trovare un filo conduttore che lega questa disciplina alle materie del </a:t>
            </a:r>
            <a:r>
              <a:rPr lang="it-IT" sz="1600" dirty="0" smtClean="0"/>
              <a:t>Liceo…</a:t>
            </a:r>
            <a:endParaRPr lang="it-IT" sz="1600" dirty="0"/>
          </a:p>
        </p:txBody>
      </p:sp>
      <p:sp>
        <p:nvSpPr>
          <p:cNvPr id="8" name="Rettangolo 7"/>
          <p:cNvSpPr/>
          <p:nvPr/>
        </p:nvSpPr>
        <p:spPr>
          <a:xfrm>
            <a:off x="1306512" y="314212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dirty="0"/>
              <a:t>Ormai la palestra, così come il campo, sono diventati la mia seconda </a:t>
            </a:r>
            <a:r>
              <a:rPr lang="it-IT" sz="1600" dirty="0" smtClean="0"/>
              <a:t>casa…</a:t>
            </a:r>
            <a:endParaRPr lang="it-IT" sz="1600" dirty="0"/>
          </a:p>
        </p:txBody>
      </p:sp>
      <p:sp>
        <p:nvSpPr>
          <p:cNvPr id="9" name="Rettangolo 8"/>
          <p:cNvSpPr/>
          <p:nvPr/>
        </p:nvSpPr>
        <p:spPr>
          <a:xfrm>
            <a:off x="1268918" y="4077070"/>
            <a:ext cx="6687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affascinato da questa disciplina ormai diventata filosofia di vita che </a:t>
            </a:r>
            <a:r>
              <a:rPr lang="it-IT" sz="1600" dirty="0" smtClean="0"/>
              <a:t>si </a:t>
            </a:r>
            <a:r>
              <a:rPr lang="it-IT" sz="1600" dirty="0"/>
              <a:t>avvicina alla pratica </a:t>
            </a:r>
            <a:r>
              <a:rPr lang="it-IT" sz="1600" dirty="0" smtClean="0"/>
              <a:t>orientale… con </a:t>
            </a:r>
            <a:r>
              <a:rPr lang="it-IT" sz="1600" dirty="0"/>
              <a:t>un occhio all’</a:t>
            </a:r>
            <a:r>
              <a:rPr lang="it-IT" sz="1600" dirty="0" err="1"/>
              <a:t>arcieria</a:t>
            </a:r>
            <a:r>
              <a:rPr lang="it-IT" sz="1600" dirty="0"/>
              <a:t> moderna.</a:t>
            </a:r>
          </a:p>
        </p:txBody>
      </p:sp>
      <p:pic>
        <p:nvPicPr>
          <p:cNvPr id="11" name="Picture 2" descr="C:\Users\User\Desktop\omino con arco per pagina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696" y="6257177"/>
            <a:ext cx="275965" cy="27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36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5" descr="C:\Users\User\Desktop\freccia verso il bass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158" y="3069910"/>
            <a:ext cx="320017" cy="111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C:\Users\User\Desktop\freccia verso dest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7195">
            <a:off x="2286552" y="4701976"/>
            <a:ext cx="1086571" cy="71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" descr="C:\Users\User\Desktop\freccia verso sinist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5802">
            <a:off x="5899299" y="4784638"/>
            <a:ext cx="971729" cy="64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5" descr="C:\Users\User\Desktop\freccia verso il bas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962" y="2590893"/>
            <a:ext cx="298239" cy="108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5" descr="C:\Users\User\Desktop\freccia verso il bass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35" y="1715533"/>
            <a:ext cx="325912" cy="113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User\Desktop\freccia verso il bass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176" y="2497493"/>
            <a:ext cx="323844" cy="118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C:\Users\User\Desktop\freccia verso destr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1658">
            <a:off x="5089612" y="1148232"/>
            <a:ext cx="1221694" cy="80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" descr="C:\Users\User\Desktop\freccia verso sinistr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1292">
            <a:off x="2776280" y="1123784"/>
            <a:ext cx="1245066" cy="82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olo 1"/>
          <p:cNvSpPr>
            <a:spLocks noGrp="1"/>
          </p:cNvSpPr>
          <p:nvPr>
            <p:ph type="title"/>
          </p:nvPr>
        </p:nvSpPr>
        <p:spPr>
          <a:xfrm>
            <a:off x="3712070" y="324233"/>
            <a:ext cx="1733440" cy="1002901"/>
          </a:xfrm>
        </p:spPr>
        <p:txBody>
          <a:bodyPr>
            <a:normAutofit fontScale="90000"/>
          </a:bodyPr>
          <a:lstStyle/>
          <a:p>
            <a:r>
              <a:rPr lang="it-IT" sz="2700" b="1" dirty="0" smtClean="0"/>
              <a:t>MAPPA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grpSp>
        <p:nvGrpSpPr>
          <p:cNvPr id="60" name="Gruppo 59"/>
          <p:cNvGrpSpPr/>
          <p:nvPr/>
        </p:nvGrpSpPr>
        <p:grpSpPr>
          <a:xfrm>
            <a:off x="4059259" y="757677"/>
            <a:ext cx="1037463" cy="869214"/>
            <a:chOff x="4088001" y="827877"/>
            <a:chExt cx="1037463" cy="869214"/>
          </a:xfrm>
        </p:grpSpPr>
        <p:pic>
          <p:nvPicPr>
            <p:cNvPr id="36" name="Picture 2" descr="C:\Users\User\Desktop\centro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156" y="827877"/>
              <a:ext cx="865456" cy="869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ttangolo 42"/>
            <p:cNvSpPr/>
            <p:nvPr/>
          </p:nvSpPr>
          <p:spPr>
            <a:xfrm>
              <a:off x="4088001" y="1071612"/>
              <a:ext cx="10374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 smtClean="0">
                  <a:hlinkClick r:id="rId9" action="ppaction://hlinksldjump"/>
                </a:rPr>
                <a:t>CHIMICA</a:t>
              </a:r>
              <a:endParaRPr lang="it-IT" dirty="0"/>
            </a:p>
          </p:txBody>
        </p:sp>
      </p:grpSp>
      <p:pic>
        <p:nvPicPr>
          <p:cNvPr id="66" name="Picture 2" descr="C:\Users\User\Desktop\centr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41" y="1584840"/>
            <a:ext cx="865456" cy="86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C:\Users\User\Desktop\centr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41" y="3751080"/>
            <a:ext cx="865456" cy="86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C:\Users\User\Desktop\centr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24" y="1676106"/>
            <a:ext cx="865456" cy="86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:\Users\User\Desktop\centr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338" y="3792758"/>
            <a:ext cx="865456" cy="86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ttangolo 71"/>
          <p:cNvSpPr/>
          <p:nvPr/>
        </p:nvSpPr>
        <p:spPr>
          <a:xfrm>
            <a:off x="1685945" y="1834781"/>
            <a:ext cx="97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hlinkClick r:id="rId10" action="ppaction://hlinksldjump"/>
              </a:rPr>
              <a:t>INGLESE</a:t>
            </a:r>
            <a:endParaRPr lang="it-IT" dirty="0"/>
          </a:p>
        </p:txBody>
      </p:sp>
      <p:sp>
        <p:nvSpPr>
          <p:cNvPr id="73" name="Rettangolo 72"/>
          <p:cNvSpPr/>
          <p:nvPr/>
        </p:nvSpPr>
        <p:spPr>
          <a:xfrm>
            <a:off x="6541658" y="1926047"/>
            <a:ext cx="782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hlinkClick r:id="rId11" action="ppaction://hlinksldjump"/>
              </a:rPr>
              <a:t>FISICA</a:t>
            </a:r>
            <a:endParaRPr lang="it-IT" dirty="0"/>
          </a:p>
        </p:txBody>
      </p:sp>
      <p:sp>
        <p:nvSpPr>
          <p:cNvPr id="74" name="Rettangolo 73"/>
          <p:cNvSpPr/>
          <p:nvPr/>
        </p:nvSpPr>
        <p:spPr>
          <a:xfrm>
            <a:off x="1834223" y="4001021"/>
            <a:ext cx="677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hlinkClick r:id="rId12" action="ppaction://hlinksldjump"/>
              </a:rPr>
              <a:t>ARTE</a:t>
            </a:r>
            <a:endParaRPr lang="it-IT" dirty="0"/>
          </a:p>
        </p:txBody>
      </p:sp>
      <p:sp>
        <p:nvSpPr>
          <p:cNvPr id="75" name="Rettangolo 74"/>
          <p:cNvSpPr/>
          <p:nvPr/>
        </p:nvSpPr>
        <p:spPr>
          <a:xfrm>
            <a:off x="6478717" y="4042699"/>
            <a:ext cx="884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hlinkClick r:id="rId13" action="ppaction://hlinksldjump"/>
              </a:rPr>
              <a:t>STORIA</a:t>
            </a:r>
            <a:endParaRPr lang="it-IT" dirty="0"/>
          </a:p>
        </p:txBody>
      </p:sp>
      <p:sp>
        <p:nvSpPr>
          <p:cNvPr id="76" name="Rettangolo 75"/>
          <p:cNvSpPr/>
          <p:nvPr/>
        </p:nvSpPr>
        <p:spPr>
          <a:xfrm>
            <a:off x="5819692" y="1288913"/>
            <a:ext cx="105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hlinkClick r:id="rId9" action="ppaction://hlinksldjump"/>
              </a:rPr>
              <a:t>Carbonio</a:t>
            </a:r>
            <a:endParaRPr lang="it-IT" dirty="0"/>
          </a:p>
        </p:txBody>
      </p:sp>
      <p:sp>
        <p:nvSpPr>
          <p:cNvPr id="77" name="Rettangolo 76"/>
          <p:cNvSpPr/>
          <p:nvPr/>
        </p:nvSpPr>
        <p:spPr>
          <a:xfrm>
            <a:off x="2537659" y="1234276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hlinkClick r:id="rId9" action="ppaction://hlinksldjump"/>
              </a:rPr>
              <a:t>Legno</a:t>
            </a:r>
            <a:endParaRPr lang="it-IT" dirty="0"/>
          </a:p>
        </p:txBody>
      </p:sp>
      <p:sp>
        <p:nvSpPr>
          <p:cNvPr id="78" name="Rettangolo 77"/>
          <p:cNvSpPr/>
          <p:nvPr/>
        </p:nvSpPr>
        <p:spPr>
          <a:xfrm>
            <a:off x="4084906" y="2779202"/>
            <a:ext cx="98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hlinkClick r:id="rId9" action="ppaction://hlinksldjump"/>
              </a:rPr>
              <a:t>Bamboo</a:t>
            </a:r>
            <a:endParaRPr lang="it-IT" dirty="0"/>
          </a:p>
        </p:txBody>
      </p:sp>
      <p:sp>
        <p:nvSpPr>
          <p:cNvPr id="79" name="Rettangolo 78"/>
          <p:cNvSpPr/>
          <p:nvPr/>
        </p:nvSpPr>
        <p:spPr>
          <a:xfrm>
            <a:off x="2280376" y="2853147"/>
            <a:ext cx="1056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 err="1" smtClean="0">
                <a:hlinkClick r:id="rId10" action="ppaction://hlinksldjump"/>
              </a:rPr>
              <a:t>Longbow</a:t>
            </a:r>
            <a:endParaRPr lang="it-IT" dirty="0"/>
          </a:p>
        </p:txBody>
      </p:sp>
      <p:sp>
        <p:nvSpPr>
          <p:cNvPr id="80" name="Rettangolo 79"/>
          <p:cNvSpPr/>
          <p:nvPr/>
        </p:nvSpPr>
        <p:spPr>
          <a:xfrm>
            <a:off x="5328351" y="2837758"/>
            <a:ext cx="1530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hlinkClick r:id="rId11" action="ppaction://hlinksldjump"/>
              </a:rPr>
              <a:t>Deformazione</a:t>
            </a:r>
            <a:endParaRPr lang="it-IT" dirty="0"/>
          </a:p>
        </p:txBody>
      </p:sp>
      <p:sp>
        <p:nvSpPr>
          <p:cNvPr id="81" name="Rettangolo 80"/>
          <p:cNvSpPr/>
          <p:nvPr/>
        </p:nvSpPr>
        <p:spPr>
          <a:xfrm>
            <a:off x="5650935" y="3191701"/>
            <a:ext cx="1160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hlinkClick r:id="rId14" action="ppaction://hlinksldjump"/>
              </a:rPr>
              <a:t>Paradosso</a:t>
            </a:r>
            <a:endParaRPr lang="it-IT" dirty="0"/>
          </a:p>
        </p:txBody>
      </p:sp>
      <p:sp>
        <p:nvSpPr>
          <p:cNvPr id="82" name="Rettangolo 81"/>
          <p:cNvSpPr/>
          <p:nvPr/>
        </p:nvSpPr>
        <p:spPr>
          <a:xfrm>
            <a:off x="3933696" y="4150659"/>
            <a:ext cx="1279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hlinkClick r:id="rId15" action="ppaction://hlinksldjump"/>
              </a:rPr>
              <a:t>Cultura Zen</a:t>
            </a:r>
            <a:endParaRPr lang="it-IT" dirty="0"/>
          </a:p>
        </p:txBody>
      </p:sp>
      <p:sp>
        <p:nvSpPr>
          <p:cNvPr id="83" name="Rettangolo 82"/>
          <p:cNvSpPr/>
          <p:nvPr/>
        </p:nvSpPr>
        <p:spPr>
          <a:xfrm>
            <a:off x="2914524" y="5473452"/>
            <a:ext cx="900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hlinkClick r:id="rId12" action="ppaction://hlinksldjump"/>
              </a:rPr>
              <a:t>Il Santo</a:t>
            </a:r>
            <a:endParaRPr lang="it-IT" dirty="0"/>
          </a:p>
        </p:txBody>
      </p:sp>
      <p:sp>
        <p:nvSpPr>
          <p:cNvPr id="84" name="Rettangolo 83"/>
          <p:cNvSpPr/>
          <p:nvPr/>
        </p:nvSpPr>
        <p:spPr>
          <a:xfrm>
            <a:off x="5287212" y="5460504"/>
            <a:ext cx="1782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hlinkClick r:id="rId16" action="ppaction://hlinksldjump"/>
              </a:rPr>
              <a:t>Sport e </a:t>
            </a:r>
            <a:r>
              <a:rPr lang="it-IT" b="1" dirty="0" smtClean="0">
                <a:hlinkClick r:id="rId16" action="ppaction://hlinksldjump"/>
              </a:rPr>
              <a:t>Fascismo</a:t>
            </a:r>
            <a:endParaRPr lang="it-IT" dirty="0"/>
          </a:p>
        </p:txBody>
      </p:sp>
      <p:sp>
        <p:nvSpPr>
          <p:cNvPr id="33" name="Rettangolo 32">
            <a:hlinkClick r:id="rId17" action="ppaction://hlinksldjump"/>
          </p:cNvPr>
          <p:cNvSpPr/>
          <p:nvPr/>
        </p:nvSpPr>
        <p:spPr>
          <a:xfrm>
            <a:off x="4008137" y="5616833"/>
            <a:ext cx="1079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hlinkClick r:id="rId17" action="ppaction://hlinksldjump"/>
              </a:rPr>
              <a:t>La freccia</a:t>
            </a:r>
            <a:endParaRPr lang="it-IT" dirty="0"/>
          </a:p>
        </p:txBody>
      </p:sp>
      <p:pic>
        <p:nvPicPr>
          <p:cNvPr id="34" name="Picture 5" descr="C:\Users\User\Desktop\freccia verso il bass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396" y="4521832"/>
            <a:ext cx="313188" cy="114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731238" y="4785266"/>
            <a:ext cx="6143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i="1" dirty="0" smtClean="0">
                <a:hlinkClick r:id="rId19" action="ppaction://hlinksldjump"/>
              </a:rPr>
              <a:t>Atlete</a:t>
            </a:r>
            <a:endParaRPr lang="it-IT" sz="1400" i="1" dirty="0"/>
          </a:p>
        </p:txBody>
      </p:sp>
      <p:sp>
        <p:nvSpPr>
          <p:cNvPr id="4" name="Rettangolo 3"/>
          <p:cNvSpPr/>
          <p:nvPr/>
        </p:nvSpPr>
        <p:spPr>
          <a:xfrm>
            <a:off x="2280376" y="3149716"/>
            <a:ext cx="619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i="1" dirty="0" smtClean="0">
                <a:hlinkClick r:id="rId20" action="ppaction://hlinksldjump"/>
              </a:rPr>
              <a:t>Mai</a:t>
            </a:r>
            <a:r>
              <a:rPr lang="it-IT" sz="1600" b="1" dirty="0" smtClean="0">
                <a:hlinkClick r:id="rId20" action="ppaction://hlinksldjump"/>
              </a:rPr>
              <a:t>…</a:t>
            </a:r>
            <a:endParaRPr lang="it-IT" sz="1600" dirty="0"/>
          </a:p>
        </p:txBody>
      </p:sp>
      <p:sp>
        <p:nvSpPr>
          <p:cNvPr id="40" name="Rettangolo 39">
            <a:hlinkClick r:id="rId21" action="ppaction://hlinksldjump"/>
          </p:cNvPr>
          <p:cNvSpPr/>
          <p:nvPr/>
        </p:nvSpPr>
        <p:spPr>
          <a:xfrm>
            <a:off x="4041625" y="6007327"/>
            <a:ext cx="10550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i="1" dirty="0" smtClean="0">
                <a:noFill/>
                <a:hlinkClick r:id="rId21" action="ppaction://hlinksldjump"/>
              </a:rPr>
              <a:t>Conclusione</a:t>
            </a:r>
            <a:endParaRPr lang="it-IT" sz="1400" i="1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39489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33" y="1184830"/>
            <a:ext cx="2228850" cy="1512570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2700" b="1" dirty="0" smtClean="0"/>
              <a:t>CHIMICA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1187624" y="815498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FIBRA DI CARBONIO</a:t>
            </a:r>
            <a:endParaRPr lang="it-IT" dirty="0"/>
          </a:p>
        </p:txBody>
      </p:sp>
      <p:pic>
        <p:nvPicPr>
          <p:cNvPr id="8" name="Immagine 7" descr="http://www.sagittabarbarica.org/Immagini/tas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630" y="1184830"/>
            <a:ext cx="3171190" cy="23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tangolo 6"/>
          <p:cNvSpPr/>
          <p:nvPr/>
        </p:nvSpPr>
        <p:spPr>
          <a:xfrm>
            <a:off x="6156176" y="908720"/>
            <a:ext cx="846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LEGNO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4211151" y="4389562"/>
            <a:ext cx="993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BAMBU’</a:t>
            </a:r>
            <a:endParaRPr lang="it-IT" dirty="0"/>
          </a:p>
        </p:txBody>
      </p:sp>
      <p:pic>
        <p:nvPicPr>
          <p:cNvPr id="10" name="Immagin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57" y="4938537"/>
            <a:ext cx="6120130" cy="74993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819436" y="2852936"/>
            <a:ext cx="29186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 smtClean="0"/>
              <a:t>… è </a:t>
            </a:r>
            <a:r>
              <a:rPr lang="it-IT" sz="1400" dirty="0"/>
              <a:t>un materiale avente una struttura filiforme, </a:t>
            </a:r>
            <a:r>
              <a:rPr lang="it-IT" sz="1400" dirty="0" smtClean="0"/>
              <a:t>realizzato </a:t>
            </a:r>
            <a:r>
              <a:rPr lang="it-IT" sz="1400" dirty="0"/>
              <a:t>in carbonio, utilizzato </a:t>
            </a:r>
            <a:r>
              <a:rPr lang="it-IT" sz="1400" dirty="0" smtClean="0"/>
              <a:t>nella realizzazione di </a:t>
            </a:r>
            <a:r>
              <a:rPr lang="it-IT" sz="1400" dirty="0"/>
              <a:t>"materiali compositi", </a:t>
            </a:r>
            <a:r>
              <a:rPr lang="it-IT" sz="1400" dirty="0" smtClean="0"/>
              <a:t>in </a:t>
            </a:r>
            <a:r>
              <a:rPr lang="it-IT" sz="1400" dirty="0"/>
              <a:t>quanto sono costituiti da due o più </a:t>
            </a:r>
            <a:r>
              <a:rPr lang="it-IT" sz="1400" dirty="0" smtClean="0"/>
              <a:t>materiali, </a:t>
            </a:r>
            <a:r>
              <a:rPr lang="it-IT" sz="1400" dirty="0"/>
              <a:t>fibre di carbonio e </a:t>
            </a:r>
            <a:r>
              <a:rPr lang="it-IT" sz="1400" dirty="0" smtClean="0"/>
              <a:t>matrice </a:t>
            </a:r>
            <a:r>
              <a:rPr lang="it-IT" sz="1400" dirty="0"/>
              <a:t>in </a:t>
            </a:r>
            <a:r>
              <a:rPr lang="it-IT" sz="1400" dirty="0" smtClean="0"/>
              <a:t>resina,  </a:t>
            </a:r>
            <a:r>
              <a:rPr lang="it-IT" sz="1400" dirty="0"/>
              <a:t>la cui funzione è quella di tenere in "posa" le fibre </a:t>
            </a:r>
            <a:r>
              <a:rPr lang="it-IT" sz="1400" dirty="0" smtClean="0"/>
              <a:t>affinché </a:t>
            </a:r>
            <a:r>
              <a:rPr lang="it-IT" sz="1400" dirty="0"/>
              <a:t>mantengano </a:t>
            </a:r>
            <a:r>
              <a:rPr lang="it-IT" sz="1400" dirty="0" smtClean="0"/>
              <a:t>la </a:t>
            </a:r>
            <a:r>
              <a:rPr lang="it-IT" sz="1400" dirty="0"/>
              <a:t>forma del </a:t>
            </a:r>
            <a:r>
              <a:rPr lang="it-IT" sz="1400" dirty="0" smtClean="0"/>
              <a:t>manufatto.</a:t>
            </a:r>
            <a:endParaRPr lang="it-IT" sz="1400" dirty="0"/>
          </a:p>
        </p:txBody>
      </p:sp>
      <p:sp>
        <p:nvSpPr>
          <p:cNvPr id="3" name="Rettangolo 2"/>
          <p:cNvSpPr/>
          <p:nvPr/>
        </p:nvSpPr>
        <p:spPr>
          <a:xfrm>
            <a:off x="5204693" y="3575605"/>
            <a:ext cx="30331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 smtClean="0"/>
              <a:t>Il Tasso è </a:t>
            </a:r>
            <a:r>
              <a:rPr lang="it-IT" sz="1400" dirty="0"/>
              <a:t>l'unica conifera che non possiede canali resiniferi e quindi non produce resina. 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467562" y="5825009"/>
            <a:ext cx="64807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… è </a:t>
            </a:r>
            <a:r>
              <a:rPr lang="it-IT" sz="1400" dirty="0"/>
              <a:t>uno dei materiali più incredibilmente versatili e sostenibili a nostra disposizione. </a:t>
            </a:r>
          </a:p>
        </p:txBody>
      </p:sp>
      <p:pic>
        <p:nvPicPr>
          <p:cNvPr id="12" name="Picture 2" descr="C:\Users\User\Desktop\omino con arco per pagina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696" y="6257177"/>
            <a:ext cx="275965" cy="27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13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84" y="1318397"/>
            <a:ext cx="7164521" cy="4248472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1184299" y="1556792"/>
            <a:ext cx="2174074" cy="3816424"/>
            <a:chOff x="1184299" y="1556792"/>
            <a:chExt cx="2174074" cy="3816424"/>
          </a:xfrm>
        </p:grpSpPr>
        <p:pic>
          <p:nvPicPr>
            <p:cNvPr id="11" name="Picture 2" descr="C:\Users\User\Desktop\coelo def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99" y="1556792"/>
              <a:ext cx="2174074" cy="3816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ttangolo 11"/>
            <p:cNvSpPr/>
            <p:nvPr/>
          </p:nvSpPr>
          <p:spPr>
            <a:xfrm>
              <a:off x="1194807" y="2277001"/>
              <a:ext cx="2153058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/>
                <a:t>Un invito </a:t>
              </a:r>
              <a:endParaRPr lang="it-IT" b="1" dirty="0" smtClean="0"/>
            </a:p>
            <a:p>
              <a:pPr algn="ctr"/>
              <a:r>
                <a:rPr lang="it-IT" b="1" dirty="0" smtClean="0"/>
                <a:t>a ricercare</a:t>
              </a:r>
            </a:p>
            <a:p>
              <a:pPr algn="ctr"/>
              <a:r>
                <a:rPr lang="it-IT" b="1" dirty="0" smtClean="0"/>
                <a:t>lo </a:t>
              </a:r>
              <a:r>
                <a:rPr lang="it-IT" b="1" dirty="0"/>
                <a:t>scopo </a:t>
              </a:r>
              <a:endParaRPr lang="it-IT" b="1" dirty="0" smtClean="0"/>
            </a:p>
            <a:p>
              <a:pPr algn="ctr"/>
              <a:r>
                <a:rPr lang="it-IT" b="1" dirty="0" smtClean="0"/>
                <a:t>della </a:t>
              </a:r>
              <a:r>
                <a:rPr lang="it-IT" b="1" dirty="0"/>
                <a:t>propria vita </a:t>
              </a:r>
              <a:endParaRPr lang="it-IT" b="1" dirty="0" smtClean="0"/>
            </a:p>
            <a:p>
              <a:pPr algn="ctr"/>
              <a:r>
                <a:rPr lang="it-IT" b="1" dirty="0" smtClean="0"/>
                <a:t>e </a:t>
              </a:r>
            </a:p>
            <a:p>
              <a:pPr algn="ctr"/>
              <a:r>
                <a:rPr lang="it-IT" b="1" dirty="0" smtClean="0"/>
                <a:t>alla </a:t>
              </a:r>
              <a:r>
                <a:rPr lang="it-IT" b="1" dirty="0"/>
                <a:t>perseveranza </a:t>
              </a:r>
              <a:endParaRPr lang="it-IT" b="1" dirty="0" smtClean="0"/>
            </a:p>
            <a:p>
              <a:pPr algn="ctr"/>
              <a:r>
                <a:rPr lang="it-IT" b="1" dirty="0" smtClean="0"/>
                <a:t>nel </a:t>
              </a:r>
              <a:r>
                <a:rPr lang="it-IT" b="1" dirty="0"/>
                <a:t>perseguirlo</a:t>
              </a:r>
            </a:p>
          </p:txBody>
        </p:sp>
      </p:grpSp>
      <p:pic>
        <p:nvPicPr>
          <p:cNvPr id="13" name="Picture 3" descr="C:\Users\User\Desktop\coelo ab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99" y="1556792"/>
            <a:ext cx="219639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2700" i="1" dirty="0" smtClean="0"/>
              <a:t>Aspetto filosofico</a:t>
            </a:r>
            <a:r>
              <a:rPr lang="it-IT" i="1" dirty="0" smtClean="0"/>
              <a:t/>
            </a:r>
            <a:br>
              <a:rPr lang="it-IT" i="1" dirty="0" smtClean="0"/>
            </a:br>
            <a:endParaRPr lang="it-IT" i="1" dirty="0"/>
          </a:p>
        </p:txBody>
      </p:sp>
      <p:pic>
        <p:nvPicPr>
          <p:cNvPr id="8" name="Picture 2" descr="C:\Users\User\Desktop\omino con arco per pagina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696" y="6257177"/>
            <a:ext cx="275965" cy="27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9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6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068242" y="2612686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/>
              <a:t>simbolo di: 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453353" y="2276872"/>
            <a:ext cx="8568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it-IT" sz="1400" b="1" dirty="0" smtClean="0"/>
          </a:p>
          <a:p>
            <a:pPr fontAlgn="base"/>
            <a:r>
              <a:rPr lang="it-IT" sz="1400" b="1" dirty="0" smtClean="0"/>
              <a:t>Amerindiano</a:t>
            </a:r>
            <a:r>
              <a:rPr lang="it-IT" sz="1400" dirty="0"/>
              <a:t>. I raggi del </a:t>
            </a:r>
            <a:r>
              <a:rPr lang="it-IT" sz="1400" dirty="0" smtClean="0"/>
              <a:t>Sole.</a:t>
            </a:r>
            <a:endParaRPr lang="it-IT" sz="1400" dirty="0"/>
          </a:p>
          <a:p>
            <a:pPr fontAlgn="base"/>
            <a:r>
              <a:rPr lang="it-IT" sz="1400" b="1" dirty="0"/>
              <a:t>Cristiano</a:t>
            </a:r>
            <a:r>
              <a:rPr lang="it-IT" sz="1400" dirty="0"/>
              <a:t>. Martirio, </a:t>
            </a:r>
            <a:r>
              <a:rPr lang="it-IT" sz="1400" dirty="0" smtClean="0"/>
              <a:t>sofferenza. </a:t>
            </a:r>
          </a:p>
          <a:p>
            <a:pPr fontAlgn="base"/>
            <a:r>
              <a:rPr lang="it-IT" sz="1400" b="1" dirty="0" smtClean="0"/>
              <a:t>Egiziano</a:t>
            </a:r>
            <a:r>
              <a:rPr lang="it-IT" sz="1400" dirty="0" smtClean="0"/>
              <a:t>. Due frecce incrociate su uno scudo sono un emblema di </a:t>
            </a:r>
            <a:r>
              <a:rPr lang="it-IT" sz="1400" i="1" dirty="0" err="1" smtClean="0"/>
              <a:t>Neit</a:t>
            </a:r>
            <a:r>
              <a:rPr lang="it-IT" sz="1400" dirty="0" smtClean="0"/>
              <a:t> come dea guerriera.</a:t>
            </a:r>
          </a:p>
          <a:p>
            <a:pPr fontAlgn="base"/>
            <a:r>
              <a:rPr lang="it-IT" sz="1400" b="1" dirty="0" smtClean="0"/>
              <a:t>Greco</a:t>
            </a:r>
            <a:r>
              <a:rPr lang="it-IT" sz="1400" dirty="0"/>
              <a:t>. Le frecce di </a:t>
            </a:r>
            <a:r>
              <a:rPr lang="it-IT" sz="1400" i="1" dirty="0"/>
              <a:t>Apollo</a:t>
            </a:r>
            <a:r>
              <a:rPr lang="it-IT" sz="1400" dirty="0"/>
              <a:t> sono i raggi del </a:t>
            </a:r>
            <a:r>
              <a:rPr lang="it-IT" sz="1400" dirty="0" smtClean="0"/>
              <a:t>Sole. </a:t>
            </a:r>
            <a:r>
              <a:rPr lang="it-IT" sz="1400" dirty="0"/>
              <a:t>Le frecce di </a:t>
            </a:r>
            <a:r>
              <a:rPr lang="it-IT" sz="1400" i="1" dirty="0"/>
              <a:t>Eros</a:t>
            </a:r>
            <a:r>
              <a:rPr lang="it-IT" sz="1400" dirty="0"/>
              <a:t> sono i dardi </a:t>
            </a:r>
            <a:r>
              <a:rPr lang="it-IT" sz="1400" dirty="0" smtClean="0"/>
              <a:t>dell’amore</a:t>
            </a:r>
            <a:r>
              <a:rPr lang="it-IT" sz="1400" dirty="0"/>
              <a:t>. </a:t>
            </a:r>
            <a:endParaRPr lang="it-IT" sz="1400" dirty="0" smtClean="0"/>
          </a:p>
          <a:p>
            <a:pPr fontAlgn="base"/>
            <a:r>
              <a:rPr lang="it-IT" sz="1400" b="1" dirty="0" smtClean="0"/>
              <a:t>Indù</a:t>
            </a:r>
            <a:r>
              <a:rPr lang="it-IT" sz="1400" dirty="0" smtClean="0"/>
              <a:t>. Attributo di </a:t>
            </a:r>
            <a:r>
              <a:rPr lang="it-IT" sz="1400" i="1" dirty="0" err="1" smtClean="0"/>
              <a:t>Rudra</a:t>
            </a:r>
            <a:r>
              <a:rPr lang="it-IT" sz="1400" dirty="0" smtClean="0"/>
              <a:t>, Dio della Terra, del fulmine e delle tempeste.</a:t>
            </a:r>
          </a:p>
          <a:p>
            <a:pPr fontAlgn="base"/>
            <a:r>
              <a:rPr lang="it-IT" sz="1400" b="1" dirty="0" smtClean="0"/>
              <a:t>Islamico</a:t>
            </a:r>
            <a:r>
              <a:rPr lang="it-IT" sz="1400" dirty="0"/>
              <a:t>. la collera di </a:t>
            </a:r>
            <a:r>
              <a:rPr lang="it-IT" sz="1400" dirty="0" smtClean="0"/>
              <a:t>Dio.</a:t>
            </a:r>
            <a:endParaRPr lang="it-IT" sz="1400" dirty="0"/>
          </a:p>
          <a:p>
            <a:pPr fontAlgn="base"/>
            <a:r>
              <a:rPr lang="it-IT" sz="1400" b="1" dirty="0"/>
              <a:t>Mitriaco</a:t>
            </a:r>
            <a:r>
              <a:rPr lang="it-IT" sz="1400" dirty="0"/>
              <a:t>. Emblema di </a:t>
            </a:r>
            <a:r>
              <a:rPr lang="it-IT" sz="1400" i="1" dirty="0"/>
              <a:t>Mitra</a:t>
            </a:r>
            <a:r>
              <a:rPr lang="it-IT" sz="1400" dirty="0"/>
              <a:t> come Dio della Luce.</a:t>
            </a:r>
          </a:p>
          <a:p>
            <a:pPr fontAlgn="base"/>
            <a:r>
              <a:rPr lang="it-IT" sz="1400" b="1" dirty="0"/>
              <a:t>Sciamanico</a:t>
            </a:r>
            <a:r>
              <a:rPr lang="it-IT" sz="1400" dirty="0"/>
              <a:t>. La freccia piumata rappresenta il volo dell’uccello verso il </a:t>
            </a:r>
            <a:r>
              <a:rPr lang="it-IT" sz="1400" dirty="0" smtClean="0"/>
              <a:t>cielo.</a:t>
            </a:r>
            <a:endParaRPr lang="it-IT" sz="1400" dirty="0"/>
          </a:p>
        </p:txBody>
      </p:sp>
      <p:pic>
        <p:nvPicPr>
          <p:cNvPr id="7" name="Immagine 6" descr="C:\Users\User\AppData\Local\Microsoft\Windows\INetCache\Content.Word\1-Dozen-Archery-font-b-Cedar-b-font-Wood-Arrows-with-Turkey-font-b-Feather-b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20" y="861135"/>
            <a:ext cx="3774396" cy="16317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4891745" y="1079136"/>
            <a:ext cx="30963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/>
              <a:t>Il profumo intenso e inconfondibile che si sente quando si rompe una freccia è dovuto alla resina molto particolare che mantiene il legno al giusto grado di </a:t>
            </a:r>
            <a:r>
              <a:rPr lang="it-IT" sz="1600" dirty="0" smtClean="0"/>
              <a:t>elasticità'.</a:t>
            </a:r>
            <a:endParaRPr lang="it-IT" sz="1600" dirty="0"/>
          </a:p>
        </p:txBody>
      </p:sp>
      <p:pic>
        <p:nvPicPr>
          <p:cNvPr id="2050" name="Picture 2" descr="penne alette natural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23" y="4308197"/>
            <a:ext cx="2168691" cy="255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378774"/>
            <a:ext cx="2285950" cy="224129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928194" y="4587018"/>
            <a:ext cx="1963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 ALETTE NATURALI </a:t>
            </a:r>
          </a:p>
        </p:txBody>
      </p:sp>
      <p:sp>
        <p:nvSpPr>
          <p:cNvPr id="9" name="Rettangolo 8"/>
          <p:cNvSpPr/>
          <p:nvPr/>
        </p:nvSpPr>
        <p:spPr>
          <a:xfrm>
            <a:off x="4024052" y="5515343"/>
            <a:ext cx="2060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ALETTE IN PLASTICA</a:t>
            </a:r>
          </a:p>
        </p:txBody>
      </p: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2700" b="1" dirty="0" smtClean="0"/>
              <a:t>LA FRECCIA – LEGNO DI CEDRO</a:t>
            </a:r>
            <a:r>
              <a:rPr lang="it-IT" dirty="0" smtClean="0">
                <a:solidFill>
                  <a:srgbClr val="FF0000"/>
                </a:solidFill>
              </a:rPr>
              <a:t/>
            </a:r>
            <a:br>
              <a:rPr lang="it-IT" dirty="0" smtClean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2" name="Picture 2" descr="C:\Users\User\Desktop\omino con arco per pagina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696" y="6257177"/>
            <a:ext cx="275965" cy="27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04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2700" b="1" dirty="0" smtClean="0"/>
              <a:t>FISICA</a:t>
            </a:r>
            <a:r>
              <a:rPr lang="it-IT" dirty="0" smtClean="0">
                <a:solidFill>
                  <a:srgbClr val="FF0000"/>
                </a:solidFill>
              </a:rPr>
              <a:t/>
            </a:r>
            <a:br>
              <a:rPr lang="it-IT" dirty="0" smtClean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521579" y="908720"/>
            <a:ext cx="4145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CALCOLO COMPRESSIONE DELLA FRECCIA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3119438" y="1472684"/>
            <a:ext cx="2967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“contrazione delle lunghezze”</a:t>
            </a:r>
          </a:p>
        </p:txBody>
      </p:sp>
      <p:sp>
        <p:nvSpPr>
          <p:cNvPr id="4" name="Rettangolo 3"/>
          <p:cNvSpPr/>
          <p:nvPr/>
        </p:nvSpPr>
        <p:spPr>
          <a:xfrm>
            <a:off x="1403648" y="2060848"/>
            <a:ext cx="42484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Un </a:t>
            </a:r>
            <a:r>
              <a:rPr lang="it-IT" dirty="0" smtClean="0"/>
              <a:t>effetto </a:t>
            </a:r>
            <a:r>
              <a:rPr lang="it-IT" dirty="0"/>
              <a:t>relativistico è quello denominato contrazione delle lunghezze; consiste nel fatto che la misura di un oggetto, quando esso è in movimento rispetto al sistema di riferimento in cui avviene la misura, è minore del valore misurato quando esso è fermo rispetto al medesimo sistema di riferimento. </a:t>
            </a:r>
            <a:r>
              <a:rPr lang="it-IT" dirty="0" smtClean="0"/>
              <a:t>L'oggetto </a:t>
            </a:r>
            <a:r>
              <a:rPr lang="it-IT" dirty="0"/>
              <a:t>in movimento risulta più corto dell'oggetto fermo. Gli effetti di questa relazione sono tanto più evidenti quanto più la velocità v si avvicina a c, mentre per velocità inferiori la contrazione delle lunghezze è trascurabile.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586" y="2204864"/>
            <a:ext cx="2536617" cy="3549303"/>
          </a:xfrm>
          <a:prstGeom prst="rect">
            <a:avLst/>
          </a:prstGeom>
        </p:spPr>
      </p:pic>
      <p:pic>
        <p:nvPicPr>
          <p:cNvPr id="2050" name="Picture 2" descr="C:\Users\User\Desktop\omino con arco per pagina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696" y="6257177"/>
            <a:ext cx="275965" cy="27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86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/>
          </a:bodyPr>
          <a:lstStyle/>
          <a:p>
            <a:r>
              <a:rPr lang="it-IT" sz="2400" b="1" dirty="0"/>
              <a:t>“IL PARADOSSO DELL'ARCIERE</a:t>
            </a:r>
            <a:r>
              <a:rPr lang="it-IT" sz="2400" dirty="0"/>
              <a:t> “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4513358" y="836712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rgbClr val="FFF24F"/>
                </a:solidFill>
              </a:rPr>
              <a:t>Le frecce </a:t>
            </a:r>
            <a:r>
              <a:rPr lang="it-IT" b="1" dirty="0">
                <a:solidFill>
                  <a:srgbClr val="FFF24F"/>
                </a:solidFill>
              </a:rPr>
              <a:t>non si muovono in linea retta ma, inquadrando con la punta il bersaglio, finiscono inevitabilmente alla sua </a:t>
            </a:r>
            <a:r>
              <a:rPr lang="it-IT" b="1" dirty="0" smtClean="0">
                <a:solidFill>
                  <a:srgbClr val="FFF24F"/>
                </a:solidFill>
              </a:rPr>
              <a:t>sinistra.</a:t>
            </a:r>
            <a:endParaRPr lang="it-IT" b="1" dirty="0">
              <a:solidFill>
                <a:srgbClr val="FFF24F"/>
              </a:solidFill>
            </a:endParaRPr>
          </a:p>
        </p:txBody>
      </p:sp>
      <p:pic>
        <p:nvPicPr>
          <p:cNvPr id="5" name="Archers_Paradox_on_a_Recurve_Bow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70.10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7336" y="2181057"/>
            <a:ext cx="5976664" cy="4482498"/>
          </a:xfrm>
          <a:prstGeom prst="rect">
            <a:avLst/>
          </a:prstGeom>
        </p:spPr>
      </p:pic>
      <p:pic>
        <p:nvPicPr>
          <p:cNvPr id="6" name="Immagin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893" y="749548"/>
            <a:ext cx="3744419" cy="305465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20671" y="5013176"/>
            <a:ext cx="4392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solidFill>
                  <a:srgbClr val="F2F57F"/>
                </a:solidFill>
              </a:rPr>
              <a:t>Ogni freccia “</a:t>
            </a:r>
            <a:r>
              <a:rPr lang="it-IT" b="1" dirty="0">
                <a:solidFill>
                  <a:srgbClr val="F2F57F"/>
                </a:solidFill>
              </a:rPr>
              <a:t>scodinzola” più volte, prima di posizionarsi </a:t>
            </a:r>
            <a:r>
              <a:rPr lang="it-IT" b="1" dirty="0" smtClean="0">
                <a:solidFill>
                  <a:srgbClr val="F2F57F"/>
                </a:solidFill>
              </a:rPr>
              <a:t> nella  sua  </a:t>
            </a:r>
            <a:r>
              <a:rPr lang="it-IT" b="1" dirty="0">
                <a:solidFill>
                  <a:srgbClr val="F2F57F"/>
                </a:solidFill>
              </a:rPr>
              <a:t>traiettoria </a:t>
            </a:r>
            <a:r>
              <a:rPr lang="it-IT" b="1" dirty="0" smtClean="0">
                <a:solidFill>
                  <a:srgbClr val="F2F57F"/>
                </a:solidFill>
              </a:rPr>
              <a:t>definitiva.</a:t>
            </a:r>
            <a:endParaRPr lang="it-IT" b="1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691952" y="4850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700" b="1" dirty="0" smtClean="0"/>
              <a:t>Paradosso</a:t>
            </a:r>
            <a:r>
              <a:rPr lang="it-IT" dirty="0" smtClean="0">
                <a:solidFill>
                  <a:srgbClr val="FF0000"/>
                </a:solidFill>
              </a:rPr>
              <a:t/>
            </a:r>
            <a:br>
              <a:rPr lang="it-IT" dirty="0" smtClean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1" name="Immagin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694" y="5805264"/>
            <a:ext cx="275965" cy="275965"/>
          </a:xfrm>
          <a:prstGeom prst="rect">
            <a:avLst/>
          </a:prstGeom>
        </p:spPr>
      </p:pic>
      <p:pic>
        <p:nvPicPr>
          <p:cNvPr id="12" name="Immagin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693" y="5805264"/>
            <a:ext cx="275965" cy="27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1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2700" b="1" dirty="0" smtClean="0"/>
              <a:t>INGLESE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6" name="Immagin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26834"/>
            <a:ext cx="4134219" cy="2579737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95" y="3897759"/>
            <a:ext cx="4572481" cy="2264643"/>
          </a:xfrm>
          <a:prstGeom prst="rect">
            <a:avLst/>
          </a:prstGeom>
          <a:noFill/>
        </p:spPr>
      </p:pic>
      <p:sp>
        <p:nvSpPr>
          <p:cNvPr id="11" name="Rettangolo 10"/>
          <p:cNvSpPr/>
          <p:nvPr/>
        </p:nvSpPr>
        <p:spPr>
          <a:xfrm>
            <a:off x="5116890" y="1136692"/>
            <a:ext cx="34563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/>
              <a:t>The </a:t>
            </a:r>
            <a:r>
              <a:rPr lang="it-IT" sz="2000" b="1" dirty="0" err="1"/>
              <a:t>Bows</a:t>
            </a:r>
            <a:r>
              <a:rPr lang="it-IT" sz="2000" b="1" dirty="0"/>
              <a:t> of the Mary </a:t>
            </a:r>
            <a:r>
              <a:rPr lang="it-IT" sz="2000" b="1" dirty="0" err="1" smtClean="0"/>
              <a:t>Rose</a:t>
            </a:r>
            <a:r>
              <a:rPr lang="it-IT" sz="2000" dirty="0" err="1"/>
              <a:t>The</a:t>
            </a:r>
            <a:r>
              <a:rPr lang="it-IT" sz="2000" dirty="0"/>
              <a:t> Mary Rose </a:t>
            </a:r>
            <a:r>
              <a:rPr lang="it-IT" sz="2000" dirty="0" err="1"/>
              <a:t>was</a:t>
            </a:r>
            <a:r>
              <a:rPr lang="it-IT" sz="2000" dirty="0"/>
              <a:t> a </a:t>
            </a:r>
            <a:r>
              <a:rPr lang="it-IT" sz="2000" dirty="0" err="1"/>
              <a:t>warship</a:t>
            </a:r>
            <a:r>
              <a:rPr lang="it-IT" sz="2000" dirty="0"/>
              <a:t> </a:t>
            </a:r>
            <a:r>
              <a:rPr lang="it-IT" sz="2000" dirty="0" err="1"/>
              <a:t>during</a:t>
            </a:r>
            <a:r>
              <a:rPr lang="it-IT" sz="2000" dirty="0"/>
              <a:t> the </a:t>
            </a:r>
            <a:r>
              <a:rPr lang="it-IT" sz="2000" dirty="0" err="1"/>
              <a:t>reign</a:t>
            </a:r>
            <a:r>
              <a:rPr lang="it-IT" sz="2000" dirty="0"/>
              <a:t> of the </a:t>
            </a:r>
            <a:r>
              <a:rPr lang="it-IT" sz="2000" dirty="0" err="1"/>
              <a:t>Tudors</a:t>
            </a:r>
            <a:r>
              <a:rPr lang="it-IT" sz="2000" dirty="0"/>
              <a:t>.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369052" y="4292830"/>
            <a:ext cx="38222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WAR BOW: </a:t>
            </a:r>
            <a:r>
              <a:rPr lang="it-IT" sz="1600" dirty="0" smtClean="0"/>
              <a:t> Gli archi da guerra inglesi del </a:t>
            </a:r>
          </a:p>
          <a:p>
            <a:pPr algn="ctr"/>
            <a:r>
              <a:rPr lang="it-IT" sz="1600" dirty="0" smtClean="0"/>
              <a:t>medioevo recuperato sulla nave Mary Rose</a:t>
            </a:r>
            <a:endParaRPr lang="it-IT" sz="1600" dirty="0"/>
          </a:p>
        </p:txBody>
      </p:sp>
      <p:sp>
        <p:nvSpPr>
          <p:cNvPr id="13" name="Rettangolo 12"/>
          <p:cNvSpPr/>
          <p:nvPr/>
        </p:nvSpPr>
        <p:spPr>
          <a:xfrm>
            <a:off x="4770993" y="2358903"/>
            <a:ext cx="41611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/>
              <a:t>Nel 1836</a:t>
            </a:r>
            <a:r>
              <a:rPr lang="it-IT" dirty="0"/>
              <a:t> la </a:t>
            </a:r>
            <a:r>
              <a:rPr lang="it-IT" i="1" dirty="0"/>
              <a:t>Mary </a:t>
            </a:r>
            <a:r>
              <a:rPr lang="it-IT" i="1" dirty="0" smtClean="0"/>
              <a:t>Rose</a:t>
            </a:r>
          </a:p>
          <a:p>
            <a:pPr algn="ctr"/>
            <a:r>
              <a:rPr lang="it-IT" dirty="0"/>
              <a:t> fu rintracciata quando </a:t>
            </a:r>
            <a:endParaRPr lang="it-IT" dirty="0" smtClean="0"/>
          </a:p>
          <a:p>
            <a:pPr algn="ctr"/>
            <a:r>
              <a:rPr lang="it-IT" dirty="0" smtClean="0"/>
              <a:t>una </a:t>
            </a:r>
            <a:r>
              <a:rPr lang="it-IT" dirty="0"/>
              <a:t>rete da pesca </a:t>
            </a:r>
            <a:endParaRPr lang="it-IT" dirty="0" smtClean="0"/>
          </a:p>
          <a:p>
            <a:pPr algn="ctr"/>
            <a:r>
              <a:rPr lang="it-IT" dirty="0" smtClean="0"/>
              <a:t>s'impigliò </a:t>
            </a:r>
            <a:r>
              <a:rPr lang="it-IT" dirty="0"/>
              <a:t>nel suo relitto. 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414246" y="5085184"/>
            <a:ext cx="3744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137 archi e più di </a:t>
            </a:r>
            <a:r>
              <a:rPr lang="it-IT" sz="1600" dirty="0" smtClean="0"/>
              <a:t>3500 frecce. Era </a:t>
            </a:r>
            <a:r>
              <a:rPr lang="it-IT" sz="1600" dirty="0"/>
              <a:t>rimasto in uso soltanto nell’impiego navale, probabilmente per evitare di avere a bordo centinaia di possibili fonti d’incendio</a:t>
            </a:r>
          </a:p>
        </p:txBody>
      </p:sp>
      <p:pic>
        <p:nvPicPr>
          <p:cNvPr id="9" name="Picture 2" descr="C:\Users\User\Desktop\omino con arco per pagina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696" y="6257177"/>
            <a:ext cx="275965" cy="27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51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823</Words>
  <Application>Microsoft Office PowerPoint</Application>
  <PresentationFormat>Presentazione su schermo (4:3)</PresentationFormat>
  <Paragraphs>111</Paragraphs>
  <Slides>16</Slides>
  <Notes>0</Notes>
  <HiddenSlides>0</HiddenSlides>
  <MMClips>4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8" baseType="lpstr">
      <vt:lpstr>Tema di Office</vt:lpstr>
      <vt:lpstr>PHOTO-PAINT</vt:lpstr>
      <vt:lpstr>LICEO SCIENTIFICO "M. G. VIDA" - CREMONA ESAMI DI STATO Alunno: David Bianchi Classe V, sez. BS A.S. 2016/17 DISCIPLINE SCIENTIFICHE VERSUS DISCIPLINA SPORTIVA DIVAGAZIONI SUL TIRO CON L’ARCO </vt:lpstr>
      <vt:lpstr>PREMESSA </vt:lpstr>
      <vt:lpstr>MAPPA </vt:lpstr>
      <vt:lpstr>CHIMICA </vt:lpstr>
      <vt:lpstr>Aspetto filosofico </vt:lpstr>
      <vt:lpstr>LA FRECCIA – LEGNO DI CEDRO </vt:lpstr>
      <vt:lpstr>FISICA </vt:lpstr>
      <vt:lpstr>“IL PARADOSSO DELL'ARCIERE “ </vt:lpstr>
      <vt:lpstr>INGLESE </vt:lpstr>
      <vt:lpstr>ARTE </vt:lpstr>
      <vt:lpstr>STORIA </vt:lpstr>
      <vt:lpstr>VIDEO </vt:lpstr>
      <vt:lpstr>MAI </vt:lpstr>
      <vt:lpstr>LE ATLETE DELL’ARCO? </vt:lpstr>
      <vt:lpstr>CONCLUSIONE </vt:lpstr>
      <vt:lpstr>THE END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LICEO SCIENTIFICO "M. G. VIDA" - CREMONA ESAMI DI STATO Alunno: David Bianchi Classe V, sez. BS A.S. 2016/17 DISCIPLINE SCIENTIFICHE VERSUS DISCIPLINA SPORTIVA DIVAGAZIONI SUL TIRO CON L’ARCO</dc:title>
  <dc:creator>User</dc:creator>
  <cp:lastModifiedBy>User</cp:lastModifiedBy>
  <cp:revision>137</cp:revision>
  <dcterms:created xsi:type="dcterms:W3CDTF">2017-05-24T06:45:37Z</dcterms:created>
  <dcterms:modified xsi:type="dcterms:W3CDTF">2017-06-18T12:29:04Z</dcterms:modified>
</cp:coreProperties>
</file>